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46"/>
  </p:notesMasterIdLst>
  <p:sldIdLst>
    <p:sldId id="256" r:id="rId2"/>
    <p:sldId id="295" r:id="rId3"/>
    <p:sldId id="305" r:id="rId4"/>
    <p:sldId id="307" r:id="rId5"/>
    <p:sldId id="258" r:id="rId6"/>
    <p:sldId id="259" r:id="rId7"/>
    <p:sldId id="261" r:id="rId8"/>
    <p:sldId id="262" r:id="rId9"/>
    <p:sldId id="260" r:id="rId10"/>
    <p:sldId id="263" r:id="rId11"/>
    <p:sldId id="264" r:id="rId12"/>
    <p:sldId id="265" r:id="rId13"/>
    <p:sldId id="297" r:id="rId14"/>
    <p:sldId id="299" r:id="rId15"/>
    <p:sldId id="300" r:id="rId16"/>
    <p:sldId id="301" r:id="rId17"/>
    <p:sldId id="302" r:id="rId18"/>
    <p:sldId id="303" r:id="rId19"/>
    <p:sldId id="304" r:id="rId20"/>
    <p:sldId id="266" r:id="rId21"/>
    <p:sldId id="267" r:id="rId22"/>
    <p:sldId id="268" r:id="rId23"/>
    <p:sldId id="269" r:id="rId24"/>
    <p:sldId id="270" r:id="rId25"/>
    <p:sldId id="271" r:id="rId26"/>
    <p:sldId id="279" r:id="rId27"/>
    <p:sldId id="272" r:id="rId28"/>
    <p:sldId id="282" r:id="rId29"/>
    <p:sldId id="274" r:id="rId30"/>
    <p:sldId id="275" r:id="rId31"/>
    <p:sldId id="276" r:id="rId32"/>
    <p:sldId id="277" r:id="rId33"/>
    <p:sldId id="278" r:id="rId34"/>
    <p:sldId id="283" r:id="rId35"/>
    <p:sldId id="286" r:id="rId36"/>
    <p:sldId id="280" r:id="rId37"/>
    <p:sldId id="284" r:id="rId38"/>
    <p:sldId id="287" r:id="rId39"/>
    <p:sldId id="289" r:id="rId40"/>
    <p:sldId id="290" r:id="rId41"/>
    <p:sldId id="291" r:id="rId42"/>
    <p:sldId id="292" r:id="rId43"/>
    <p:sldId id="294" r:id="rId44"/>
    <p:sldId id="29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85" autoAdjust="0"/>
  </p:normalViewPr>
  <p:slideViewPr>
    <p:cSldViewPr>
      <p:cViewPr varScale="1">
        <p:scale>
          <a:sx n="82" d="100"/>
          <a:sy n="82" d="100"/>
        </p:scale>
        <p:origin x="-10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כ"ב/אייר/תשע"ג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5/2/2013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5/2/2013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5/2/2013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hyperlink" Target="http://www.ncbi.nlm.nih.gov/pubmed/1763773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סדרת </a:t>
            </a:r>
            <a:r>
              <a:rPr lang="he-IL" dirty="0"/>
              <a:t>הרצאות על אבולוציה בגן הבוטני</a:t>
            </a:r>
          </a:p>
          <a:p>
            <a:r>
              <a:rPr lang="he-IL" dirty="0"/>
              <a:t>16 מאי 2013, </a:t>
            </a:r>
            <a:r>
              <a:rPr lang="he-IL" dirty="0" smtClean="0"/>
              <a:t>18:00</a:t>
            </a:r>
          </a:p>
          <a:p>
            <a:r>
              <a:rPr lang="he-IL" dirty="0" smtClean="0"/>
              <a:t>הגן הבוטני באוניברסיטת תל-אביב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בוירוס </a:t>
            </a:r>
            <a:r>
              <a:rPr lang="en-US" sz="2400" dirty="0"/>
              <a:t>VSV</a:t>
            </a:r>
            <a:r>
              <a:rPr lang="he-IL" sz="2400" dirty="0"/>
              <a:t> </a:t>
            </a:r>
            <a:r>
              <a:rPr lang="he-IL" sz="2400" dirty="0" smtClean="0"/>
              <a:t>ביחס לפרט ללא מוטציות </a:t>
            </a:r>
          </a:p>
          <a:p>
            <a:pPr algn="ctr" rt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www.ncbi.nlm.nih.gov/pubmed/17637733</a:t>
            </a:r>
            <a:endParaRPr lang="he-IL" dirty="0"/>
          </a:p>
        </p:txBody>
      </p:sp>
      <p:grpSp>
        <p:nvGrpSpPr>
          <p:cNvPr id="14" name="Group 13"/>
          <p:cNvGrpSpPr/>
          <p:nvPr/>
        </p:nvGrpSpPr>
        <p:grpSpPr>
          <a:xfrm>
            <a:off x="997352" y="1295400"/>
            <a:ext cx="7384648" cy="4729571"/>
            <a:chOff x="164068" y="1448934"/>
            <a:chExt cx="8070448" cy="5168798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09884" y="6248400"/>
              <a:ext cx="919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dirty="0" smtClean="0"/>
                <a:t>כשירות</a:t>
              </a:r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274414" y="3562682"/>
              <a:ext cx="12462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 smtClean="0"/>
                <a:t>שכיחות</a:t>
              </a:r>
              <a:endParaRPr lang="he-IL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229529"/>
            <a:ext cx="1140390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607866" y="5791200"/>
            <a:ext cx="841196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סביבות </a:t>
            </a:r>
            <a:r>
              <a:rPr lang="he-IL" dirty="0" smtClean="0"/>
              <a:t>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841122"/>
            <a:ext cx="7618413" cy="3864478"/>
            <a:chOff x="956187" y="2841122"/>
            <a:chExt cx="7618413" cy="38644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87" y="2895600"/>
              <a:ext cx="7618413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ircular Arrow 20"/>
            <p:cNvSpPr/>
            <p:nvPr/>
          </p:nvSpPr>
          <p:spPr>
            <a:xfrm rot="19755674" flipH="1">
              <a:off x="4079594" y="3848099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9755674" flipH="1">
              <a:off x="5648296" y="2841122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9755674" flipH="1">
              <a:off x="2295495" y="4731373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7161235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535341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3857595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מודל מתמטי פשוט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/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/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/>
                  <a:t> בעל כשירות גבוהה יותר מהאלל המוטנט </a:t>
                </a:r>
                <a:r>
                  <a:rPr lang="en-US" dirty="0" smtClean="0"/>
                  <a:t>B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𝑓𝑖𝑡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𝑖𝑡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he-IL" dirty="0" smtClean="0"/>
              </a:p>
              <a:p>
                <a:r>
                  <a:rPr lang="he-IL" dirty="0" smtClean="0"/>
                  <a:t>המודל מתאר את השינוי </a:t>
                </a:r>
                <a:r>
                  <a:rPr lang="he-IL" dirty="0" smtClean="0"/>
                  <a:t>בשכיחות </a:t>
                </a:r>
                <a:r>
                  <a:rPr lang="he-IL" dirty="0" smtClean="0"/>
                  <a:t>האלל </a:t>
                </a:r>
                <a:r>
                  <a:rPr lang="en-US" dirty="0" smtClean="0"/>
                  <a:t>A</a:t>
                </a:r>
                <a:r>
                  <a:rPr lang="he-IL" dirty="0" smtClean="0"/>
                  <a:t> </a:t>
                </a:r>
                <a:r>
                  <a:rPr lang="he-IL" dirty="0" smtClean="0"/>
                  <a:t>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𝑓𝑟𝑒𝑞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he-IL" dirty="0" smtClean="0"/>
                  <a:t> - מדור </a:t>
                </a:r>
                <a:r>
                  <a:rPr lang="he-IL" dirty="0" smtClean="0"/>
                  <a:t>לדור: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den>
                      </m:f>
                    </m:oMath>
                  </m:oMathPara>
                </a14:m>
                <a:endParaRPr lang="he-IL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2022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מציאת שיווי משקל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/>
                  <a:t>שיווי משקל הוא מצב בו </a:t>
                </a:r>
                <a:r>
                  <a:rPr lang="he-IL" b="1" dirty="0" smtClean="0"/>
                  <a:t>אין שינוי מדור לדור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he-IL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sub>
                      </m:sSub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r>
                  <a:rPr lang="he-IL" b="0" dirty="0" smtClean="0"/>
                  <a:t>ולכן אנחנו מקבלים</a:t>
                </a:r>
                <a:r>
                  <a:rPr lang="he-IL" b="0" dirty="0" smtClean="0"/>
                  <a:t>:</a:t>
                </a:r>
              </a:p>
              <a:p>
                <a:pPr marL="0" indent="0">
                  <a:buNone/>
                </a:pPr>
                <a:endParaRPr lang="he-IL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𝑠𝑡𝑎𝑏𝑙𝑒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ועל </a:t>
                </a:r>
                <a:r>
                  <a:rPr lang="he-IL" dirty="0" smtClean="0"/>
                  <a:t>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endParaRPr lang="he-IL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כשירות ממוצעת בשיווי משקל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/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:r>
                  <a:rPr lang="he-IL" dirty="0" smtClean="0"/>
                  <a:t>כלומר קצב מוטציה גבוה מוביל לכשירות נמוכה...</a:t>
                </a:r>
                <a:endParaRPr lang="he-I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19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תוצאות של סימולציות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תוצאות של ניסויים בחיידקים: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המוטציה בסביבות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"הכשירות הממוצעת באוכלוסיה שווה להסתברות שמוטציות אינן מתרחשות"</a:t>
            </a:r>
          </a:p>
          <a:p>
            <a:r>
              <a:rPr lang="he-IL" dirty="0" smtClean="0"/>
              <a:t>הברירה הטבעית תוריד את קצב המוטציה </a:t>
            </a:r>
          </a:p>
          <a:p>
            <a:r>
              <a:rPr lang="he-IL" dirty="0" smtClean="0"/>
              <a:t>קצב המוטציה יתייצב על הרף התחתון שלו מבחינה פיזיולוגית / פיזיקלית (קימורה, 1967)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he-IL" sz="2000" dirty="0" smtClean="0"/>
              <a:t>קרן עמליה בירון-ציגלה</a:t>
            </a:r>
            <a:endParaRPr lang="en-US" sz="2000" dirty="0"/>
          </a:p>
        </p:txBody>
      </p:sp>
      <p:pic>
        <p:nvPicPr>
          <p:cNvPr id="14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78679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0" y="1520981"/>
            <a:ext cx="48768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 smtClean="0"/>
              <a:t>המעבדה לתיאוריה אבולוציונית - ד"ר לילך הדני</a:t>
            </a:r>
            <a:endParaRPr lang="en-US" sz="3200" dirty="0" smtClean="0"/>
          </a:p>
        </p:txBody>
      </p:sp>
      <p:pic>
        <p:nvPicPr>
          <p:cNvPr id="19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he-IL" sz="2000" dirty="0" smtClean="0"/>
              <a:t>הפקולטה למדעי החיים ע"ש ג'ורג' וייז</a:t>
            </a:r>
            <a:endParaRPr lang="en-US" sz="2000" dirty="0" smtClean="0"/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he-IL" sz="2000" dirty="0" smtClean="0"/>
              <a:t>המחלקה לביולוגיה מולקולרית ואקולוגיה של צמחים</a:t>
            </a:r>
            <a:endParaRPr lang="en-US" sz="2000" dirty="0" smtClean="0"/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he-IL" sz="2000" dirty="0" smtClean="0"/>
              <a:t>אוניברסיטת תל-אביב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17939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20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21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22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22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23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23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24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העקה</a:t>
            </a:r>
            <a:endParaRPr lang="en-US" sz="2800" dirty="0" smtClean="0"/>
          </a:p>
          <a:p>
            <a:pPr algn="r"/>
            <a:r>
              <a:rPr lang="he-IL" sz="2800" dirty="0">
                <a:solidFill>
                  <a:schemeClr val="tx2"/>
                </a:solidFill>
              </a:rPr>
              <a:t>השערות אלטרנטיביות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 smtClean="0"/>
              <a:t>:</a:t>
            </a:r>
          </a:p>
          <a:p>
            <a:pPr lvl="1" algn="r"/>
            <a:r>
              <a:rPr lang="he-IL" sz="2400" dirty="0" smtClean="0"/>
              <a:t>מחיר שכפול דנא בנאמנות גבוהה</a:t>
            </a:r>
            <a:endParaRPr lang="en-US" sz="2400" dirty="0" smtClean="0"/>
          </a:p>
          <a:p>
            <a:pPr lvl="1" algn="r"/>
            <a:r>
              <a:rPr lang="he-IL" sz="2400" dirty="0" smtClean="0"/>
              <a:t>מחסום הסחיפה הגנטית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25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pic>
        <p:nvPicPr>
          <p:cNvPr id="4098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lvl="1"/>
            <a:r>
              <a:rPr lang="he-IL" sz="2400" dirty="0" smtClean="0"/>
              <a:t>מוטציה מושרית עקה-מתפתחת כי היא מאפשר לפרטים ואוכלוסיות להתאים במהירות לסביבות חדשות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סקירה של המחקר על מוטציה 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הגורמים האבולוציוניים</a:t>
            </a:r>
            <a:endParaRPr lang="en-US" sz="3200" dirty="0" smtClean="0"/>
          </a:p>
          <a:p>
            <a:pPr lvl="1" algn="r"/>
            <a:r>
              <a:rPr lang="he-IL" sz="2800" dirty="0" smtClean="0"/>
              <a:t>מודל תיאורטי של אבולוציה בסביבות קבועות </a:t>
            </a:r>
          </a:p>
          <a:p>
            <a:pPr lvl="1"/>
            <a:r>
              <a:rPr lang="he-IL" dirty="0" smtClean="0"/>
              <a:t>סימולצית </a:t>
            </a:r>
            <a:r>
              <a:rPr lang="he-IL" dirty="0"/>
              <a:t>מחשב </a:t>
            </a:r>
            <a:r>
              <a:rPr lang="he-IL" dirty="0" smtClean="0"/>
              <a:t>של תחרות בסביבות משתנות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התוצאות האבולוציוניות</a:t>
            </a:r>
            <a:endParaRPr lang="en-US" sz="3200" dirty="0" smtClean="0"/>
          </a:p>
          <a:p>
            <a:pPr lvl="1" algn="r"/>
            <a:r>
              <a:rPr lang="he-IL" sz="2800" dirty="0" smtClean="0"/>
              <a:t>אבולוציה של תכונות מורכבות</a:t>
            </a:r>
          </a:p>
          <a:p>
            <a:pPr lvl="1" algn="r"/>
            <a:r>
              <a:rPr lang="he-IL" dirty="0" smtClean="0"/>
              <a:t>התמודדות עם הצטברות של מוטציות שליליות</a:t>
            </a:r>
          </a:p>
          <a:p>
            <a:pPr lvl="1" algn="r"/>
            <a:r>
              <a:rPr lang="he-IL" sz="2800" dirty="0" smtClean="0"/>
              <a:t>שערוך קצבי מוטציה בניסויי מעבדה</a:t>
            </a:r>
            <a:endParaRPr lang="he-IL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תוצאה כללית לסביבות קבועות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/>
              </a:p>
              <a:p>
                <a:pPr marL="0" indent="0" algn="ctr">
                  <a:buNone/>
                </a:pPr>
                <a:r>
                  <a:rPr lang="he-IL" sz="3600" b="1" dirty="0" smtClean="0"/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אבולוציה </a:t>
            </a:r>
            <a:r>
              <a:rPr lang="he-IL" dirty="0" smtClean="0"/>
              <a:t>מתמטית, או:</a:t>
            </a:r>
            <a:r>
              <a:rPr lang="en-US" dirty="0" smtClean="0"/>
              <a:t> </a:t>
            </a:r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ר.א. פישר</a:t>
            </a:r>
            <a:r>
              <a:rPr lang="he-IL" dirty="0" smtClean="0"/>
              <a:t>, 1890-1962, אנגליה ואוסטרליה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הביולוג הגדול ביותר מאז דארווין</a:t>
            </a:r>
            <a:r>
              <a:rPr lang="he-IL" dirty="0" smtClean="0"/>
              <a:t>"</a:t>
            </a:r>
            <a:r>
              <a:rPr lang="en-US" dirty="0" smtClean="0"/>
              <a:t> </a:t>
            </a:r>
            <a:r>
              <a:rPr lang="he-IL" dirty="0" smtClean="0"/>
              <a:t>– </a:t>
            </a:r>
            <a:r>
              <a:rPr lang="he-IL" sz="1600" dirty="0" smtClean="0"/>
              <a:t>ריצ'רד דוקינס</a:t>
            </a:r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גאון שכמעט לבדו יצר את היסודות של מדע הסטטיסטיקה המודרנית</a:t>
            </a:r>
            <a:r>
              <a:rPr lang="he-IL" dirty="0" smtClean="0"/>
              <a:t>" – </a:t>
            </a:r>
            <a:r>
              <a:rPr lang="he-IL" sz="1600" dirty="0" smtClean="0"/>
              <a:t>אנדרס האלד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ס.ג. רייט</a:t>
            </a:r>
            <a:r>
              <a:rPr lang="he-IL" dirty="0" smtClean="0"/>
              <a:t>, 1889-1988, ארצות הברית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הדגיש את ההשפעה של תהליכים אקראיים על אבולוציה ואדפטציה</a:t>
            </a:r>
            <a:endParaRPr lang="he-IL" sz="1600" dirty="0"/>
          </a:p>
        </p:txBody>
      </p:sp>
      <p:pic>
        <p:nvPicPr>
          <p:cNvPr id="1030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99" y="1228724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72200" y="4038600"/>
            <a:ext cx="2590800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ג'.ב.ס. האלדיין</a:t>
            </a:r>
            <a:r>
              <a:rPr lang="he-IL" dirty="0" smtClean="0"/>
              <a:t>, 1892-1964, אנגליה, ארצות הברית והודו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1034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8" y="121920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mythirdculture.com/blog/wordpress/wp-content/uploads/2012/05/Picture-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19200"/>
            <a:ext cx="225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572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74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סימולציות 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הגורמים האבולוציוניים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מועדף</a:t>
            </a:r>
            <a:r>
              <a:rPr lang="he-IL" dirty="0" smtClean="0"/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</a:rPr>
              <a:t>הברירה הטבעית</a:t>
            </a:r>
          </a:p>
          <a:p>
            <a:pPr algn="r"/>
            <a:r>
              <a:rPr lang="he-IL" dirty="0" smtClean="0"/>
              <a:t>גם בסביבות קבועות וגם בסביבות משתנות</a:t>
            </a:r>
          </a:p>
          <a:p>
            <a:pPr algn="r"/>
            <a:r>
              <a:rPr lang="he-IL" dirty="0" smtClean="0"/>
              <a:t>בגלל ההשפעה על ה</a:t>
            </a:r>
            <a:r>
              <a:rPr lang="he-IL" b="1" dirty="0" smtClean="0"/>
              <a:t>יכולת לעבור התאמה לסביבה - </a:t>
            </a:r>
            <a:r>
              <a:rPr lang="en-US" b="1" dirty="0" smtClean="0"/>
              <a:t>evolvability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528" y="1447800"/>
            <a:ext cx="6563072" cy="48768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קריטריון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שתי תכונות או יותר צריכות לעבור התאמה</a:t>
            </a:r>
            <a:endParaRPr lang="en-US" sz="1800" dirty="0" smtClean="0"/>
          </a:p>
          <a:p>
            <a:pPr algn="r"/>
            <a:r>
              <a:rPr lang="he-IL" sz="1800" dirty="0" smtClean="0"/>
              <a:t>שינוי בתכונה אחת בלבד גורם לירידה בכשירות</a:t>
            </a:r>
            <a:endParaRPr lang="en-US" sz="1800" dirty="0" smtClean="0"/>
          </a:p>
          <a:p>
            <a:pPr marL="0" indent="0" algn="r">
              <a:buNone/>
            </a:pPr>
            <a:endParaRPr lang="en-US" sz="1800" dirty="0" smtClean="0"/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כנפיים ועצמות</a:t>
            </a:r>
            <a:endParaRPr lang="en-US" sz="1800" dirty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תעופה עם עצמות כבדות היא בזבזנית</a:t>
            </a:r>
          </a:p>
          <a:p>
            <a:pPr algn="r"/>
            <a:r>
              <a:rPr lang="he-IL" sz="1800" dirty="0" smtClean="0"/>
              <a:t>הליכה וטיפוס עם עצמות קלות היא מסוכנת</a:t>
            </a:r>
          </a:p>
          <a:p>
            <a:pPr marL="0" indent="0" algn="r">
              <a:buNone/>
            </a:pPr>
            <a:endParaRPr lang="en-US" sz="18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מקור פחמן (סוכר) חדש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נחוצים שני חלבונים חדשים, כל אחד בזבזני ללא השני:</a:t>
            </a:r>
          </a:p>
          <a:p>
            <a:pPr lvl="1"/>
            <a:r>
              <a:rPr lang="he-IL" sz="1400" dirty="0" smtClean="0"/>
              <a:t>משאבה להכנסת הסוכר לתוך התא</a:t>
            </a:r>
          </a:p>
          <a:p>
            <a:pPr lvl="1"/>
            <a:r>
              <a:rPr lang="he-IL" sz="1400" dirty="0" smtClean="0"/>
              <a:t>אנזים לעיכול הסוכר</a:t>
            </a:r>
          </a:p>
          <a:p>
            <a:pPr marL="0" indent="0" algn="r">
              <a:buNone/>
            </a:pPr>
            <a:endParaRPr lang="en-US" sz="1800" dirty="0" smtClean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שפה ותקשורת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שידור חושף את הפרט לטריפה</a:t>
            </a:r>
          </a:p>
          <a:p>
            <a:pPr algn="r"/>
            <a:r>
              <a:rPr lang="he-IL" sz="1800" dirty="0" smtClean="0"/>
              <a:t>קליטה היא בזבזנית ורועשת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35</a:t>
            </a:fld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-6401" y="3581400"/>
            <a:ext cx="2138213" cy="3267384"/>
            <a:chOff x="6991302" y="3690008"/>
            <a:chExt cx="2138213" cy="3267384"/>
          </a:xfrm>
        </p:grpSpPr>
        <p:pic>
          <p:nvPicPr>
            <p:cNvPr id="1026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02" y="371739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956376" y="3690008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2070" y="6578516"/>
            <a:ext cx="1064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050" dirty="0" smtClean="0"/>
              <a:t>warksbats.co.uk</a:t>
            </a:r>
            <a:endParaRPr lang="he-IL" sz="1050" dirty="0"/>
          </a:p>
        </p:txBody>
      </p:sp>
      <p:grpSp>
        <p:nvGrpSpPr>
          <p:cNvPr id="11" name="Group 10"/>
          <p:cNvGrpSpPr/>
          <p:nvPr/>
        </p:nvGrpSpPr>
        <p:grpSpPr>
          <a:xfrm>
            <a:off x="-6401" y="1143000"/>
            <a:ext cx="1925408" cy="2600919"/>
            <a:chOff x="7255383" y="692696"/>
            <a:chExt cx="1925408" cy="2600919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1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381000" y="590907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67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מעבר לפסגת כשירות גבוהה יותר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נמוכה</a:t>
            </a:r>
            <a:endParaRPr lang="he-IL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עמק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גבוהה</a:t>
            </a:r>
            <a:endParaRPr lang="he-IL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התאמה ונופי כשירות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39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095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he-IL" sz="2400" spc="-100" dirty="0" smtClean="0">
                <a:solidFill>
                  <a:schemeClr val="tx2"/>
                </a:solidFill>
              </a:rPr>
              <a:t>נוף כשירות מורכב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020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he-IL" sz="2400" spc="-100" dirty="0" smtClean="0">
                <a:solidFill>
                  <a:schemeClr val="tx2"/>
                </a:solidFill>
              </a:rPr>
              <a:t>נוף כשירות פשוט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257800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90,000 דורות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7,000 דורות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0070C0"/>
                </a:solidFill>
              </a:rPr>
              <a:t>פסגה נמוכה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rgbClr val="00B050"/>
                </a:solidFill>
              </a:rPr>
              <a:t>עמק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rgbClr val="FF0000"/>
                </a:solidFill>
              </a:rPr>
              <a:t>פסגה גבוהה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63344" y="1354803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dirty="0" smtClean="0">
                <a:solidFill>
                  <a:srgbClr val="0070C0"/>
                </a:solidFill>
              </a:rPr>
              <a:t>פסגה נמוכה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>
                <a:solidFill>
                  <a:srgbClr val="00B050"/>
                </a:solidFill>
              </a:rPr>
              <a:t>עמק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>
                <a:solidFill>
                  <a:srgbClr val="FF0000"/>
                </a:solidFill>
              </a:rPr>
              <a:t>פסגה גבוהה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אבולוציה </a:t>
            </a:r>
            <a:r>
              <a:rPr lang="he-IL" dirty="0" smtClean="0"/>
              <a:t>מתמטית, או:</a:t>
            </a:r>
            <a:r>
              <a:rPr lang="en-US" dirty="0" smtClean="0"/>
              <a:t> </a:t>
            </a:r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ג'.מ. סמית'</a:t>
            </a:r>
            <a:r>
              <a:rPr lang="he-IL" dirty="0" smtClean="0"/>
              <a:t>, 1920-2004, אנגליה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תורת המשחקים האבולוציונית, האבולוציה של הרבייה המינית, פעולתה של הברירה המינית ברמות שונות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ג'.פ. קראו</a:t>
            </a:r>
            <a:r>
              <a:rPr lang="he-IL" dirty="0" smtClean="0"/>
              <a:t>, 1916-2012, ארצות הברית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מדידת קצבי מוטציה והשפעת מוטציות על הכשירות, ועוד ועוד ועוד</a:t>
            </a:r>
            <a:endParaRPr lang="he-IL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0" y="403860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מ. קימורה</a:t>
            </a:r>
            <a:r>
              <a:rPr lang="he-IL" dirty="0" smtClean="0"/>
              <a:t>, 1924-1994, יפן וארצות הברית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2050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28724"/>
            <a:ext cx="211409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iology.ucsd.edu/news/images/03310903-09UCSDMerck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00" y="1262400"/>
            <a:ext cx="216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nndb.com/people/095/000044960/jmsmi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6" y="1283620"/>
            <a:ext cx="206847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569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קצב מוטציה נמוך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קצב מוטציה גבוה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>
            <a:endCxn id="7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/>
              <a:t>הגברת קצב המוטציה בפרטים שנמצאים מתחת ל</a:t>
            </a:r>
            <a:r>
              <a:rPr lang="he-IL" sz="3200" b="1" dirty="0" smtClean="0"/>
              <a:t>שתי</a:t>
            </a:r>
            <a:r>
              <a:rPr lang="he-IL" sz="3200" dirty="0" smtClean="0"/>
              <a:t> פסגות הכשירות</a:t>
            </a: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5800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הופעת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7" y="2708920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38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השתלטות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workspace\ruggedsim\manuscript\analytic_simulation_comparison_SIM_U_0.0004_s_0.10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316787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1600" y="1656160"/>
            <a:ext cx="2362200" cy="136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מוטציה מושרת עקה על 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1765995"/>
            <a:ext cx="236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solidFill>
                  <a:schemeClr val="accent1"/>
                </a:solidFill>
              </a:rPr>
              <a:t>קירוב מלא</a:t>
            </a:r>
          </a:p>
          <a:p>
            <a:pPr algn="ctr" rtl="1"/>
            <a:r>
              <a:rPr lang="he-IL" sz="2400" dirty="0" smtClean="0">
                <a:solidFill>
                  <a:schemeClr val="accent2"/>
                </a:solidFill>
              </a:rPr>
              <a:t>קירוב חלקי</a:t>
            </a:r>
          </a:p>
          <a:p>
            <a:pPr algn="ctr" rtl="1"/>
            <a:r>
              <a:rPr lang="he-IL" sz="2400" dirty="0" smtClean="0"/>
              <a:t>תוצאות סימולציות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6096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2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זמן למעבר לפסה הגבוהה</a:t>
            </a:r>
            <a:endParaRPr lang="he-IL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286000"/>
            <a:ext cx="533400" cy="3442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1981200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קצב מוטציה קבוע נמוך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78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קצב מוטציה מושרה עקה </a:t>
            </a:r>
            <a:r>
              <a:rPr lang="he-IL" b="1" dirty="0"/>
              <a:t>מועדף</a:t>
            </a:r>
            <a:r>
              <a:rPr lang="he-IL" dirty="0"/>
              <a:t> על פני קצב קבוע ע"י </a:t>
            </a:r>
            <a:r>
              <a:rPr lang="he-IL" b="1" dirty="0"/>
              <a:t>הברירה הטבעית</a:t>
            </a:r>
          </a:p>
          <a:p>
            <a:r>
              <a:rPr lang="he-IL" dirty="0"/>
              <a:t>גם בסביבות </a:t>
            </a:r>
            <a:r>
              <a:rPr lang="he-IL" b="1" dirty="0"/>
              <a:t>קבועות</a:t>
            </a:r>
            <a:r>
              <a:rPr lang="he-IL" dirty="0"/>
              <a:t> וגם בסביבות </a:t>
            </a:r>
            <a:r>
              <a:rPr lang="he-IL" b="1" dirty="0"/>
              <a:t>משתנות</a:t>
            </a:r>
          </a:p>
          <a:p>
            <a:r>
              <a:rPr lang="he-IL" b="1" dirty="0" smtClean="0"/>
              <a:t>מאיץ את הקצב האבולוציה </a:t>
            </a:r>
            <a:r>
              <a:rPr lang="he-IL" dirty="0" smtClean="0"/>
              <a:t>של תכונות מורכבות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783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בכשירות 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dirty="0" smtClean="0"/>
              <a:t>הורים ירוקים -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rgbClr val="00B050"/>
                </a:solidFill>
              </a:rPr>
              <a:t>A</a:t>
            </a:r>
            <a:r>
              <a:rPr lang="en-US" dirty="0" smtClean="0"/>
              <a:t>ATTTGGGCTGGCA</a:t>
            </a:r>
          </a:p>
          <a:p>
            <a:pPr marL="0" indent="0" algn="r">
              <a:buNone/>
            </a:pPr>
            <a:r>
              <a:rPr lang="he-IL" dirty="0" smtClean="0"/>
              <a:t>צאצא חום - 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chemeClr val="accent2"/>
                </a:solidFill>
              </a:rPr>
              <a:t>T</a:t>
            </a:r>
            <a:r>
              <a:rPr lang="en-US" dirty="0" smtClean="0"/>
              <a:t>ATTTGGGCTGGCA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7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CTC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CAC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58230" y="2022526"/>
            <a:ext cx="48195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1436</TotalTime>
  <Words>1323</Words>
  <Application>Microsoft Office PowerPoint</Application>
  <PresentationFormat>On-screen Show (4:3)</PresentationFormat>
  <Paragraphs>319</Paragraphs>
  <Slides>44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orange</vt:lpstr>
      <vt:lpstr>אבולוציה ומוטציה בעתות עקה</vt:lpstr>
      <vt:lpstr>תודות</vt:lpstr>
      <vt:lpstr>אבולוציה מתמטית, או: גנטיקה של אוכלוסיות</vt:lpstr>
      <vt:lpstr>אבולוציה מתמטית, או: גנטיקה של אוכלוסיות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אבולוציה סביבות קבועות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שיווי משקל בין מוטציה לברירה הטבעית</vt:lpstr>
      <vt:lpstr>קצב המוטציה בסביבות קבועות</vt:lpstr>
      <vt:lpstr>שונות בקצב המוטציה</vt:lpstr>
      <vt:lpstr>שונות בקצב המוטציה</vt:lpstr>
      <vt:lpstr>שונות בקצב המוטציה</vt:lpstr>
      <vt:lpstr>מוטציה מושרית-עקה</vt:lpstr>
      <vt:lpstr>PowerPoint Presentation</vt:lpstr>
      <vt:lpstr>האבולוציה של מוטציה מושרית-עקה</vt:lpstr>
      <vt:lpstr>ההשערה האדפטיבית</vt:lpstr>
      <vt:lpstr>סקירה של המחקר על מוטציה מושרית-עקה</vt:lpstr>
      <vt:lpstr>תוצאה כללית לסביבות קבועות</vt:lpstr>
      <vt:lpstr>סביבות קבועות – קצב מוטציה קבוע</vt:lpstr>
      <vt:lpstr>סביבות קבועות – קצב מוטציה מושרה עקה</vt:lpstr>
      <vt:lpstr>סביבות משתנות</vt:lpstr>
      <vt:lpstr>סימולציות מחשב</vt:lpstr>
      <vt:lpstr>PowerPoint Presentation</vt:lpstr>
      <vt:lpstr>סיכום: הגורמים האבולוציוניים</vt:lpstr>
      <vt:lpstr>אבולוציה של תכונות מורכבות</vt:lpstr>
      <vt:lpstr>נוף כשירות פשוט</vt:lpstr>
      <vt:lpstr>נוף כשירות מורכב</vt:lpstr>
      <vt:lpstr>מעבר לפסגת כשירות גבוהה יותר</vt:lpstr>
      <vt:lpstr>התאמה ונופי כשירות</vt:lpstr>
      <vt:lpstr>קצב מוטציה מושרה עקה</vt:lpstr>
      <vt:lpstr>הופעת המוטנט הכפול</vt:lpstr>
      <vt:lpstr>השתלטות המוטנט הכפול</vt:lpstr>
      <vt:lpstr>מוטציה מושרת עקה על נוף כשירות מורכב</vt:lpstr>
      <vt:lpstr>סיכום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45</cp:revision>
  <dcterms:created xsi:type="dcterms:W3CDTF">2006-08-16T00:00:00Z</dcterms:created>
  <dcterms:modified xsi:type="dcterms:W3CDTF">2013-05-03T07:13:11Z</dcterms:modified>
</cp:coreProperties>
</file>